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3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6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67" r:id="rId7"/>
    <p:sldId id="268" r:id="rId8"/>
    <p:sldId id="260" r:id="rId9"/>
    <p:sldId id="261" r:id="rId10"/>
    <p:sldId id="266" r:id="rId11"/>
    <p:sldId id="262" r:id="rId12"/>
    <p:sldId id="258" r:id="rId13"/>
    <p:sldId id="263" r:id="rId14"/>
    <p:sldId id="264" r:id="rId15"/>
    <p:sldId id="265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99"/>
    <a:srgbClr val="003768"/>
    <a:srgbClr val="B5121B"/>
    <a:srgbClr val="003767"/>
    <a:srgbClr val="77422D"/>
    <a:srgbClr val="4B4B4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2167" autoAdjust="0"/>
  </p:normalViewPr>
  <p:slideViewPr>
    <p:cSldViewPr>
      <p:cViewPr varScale="1">
        <p:scale>
          <a:sx n="82" d="100"/>
          <a:sy n="82" d="100"/>
        </p:scale>
        <p:origin x="160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349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/>
              <a:t>% Acreage by Treatment Type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91-4391-B8F3-28E667A98C7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91-4391-B8F3-28E667A98C7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91-4391-B8F3-28E667A98C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91-4391-B8F3-28E667A98C72}"/>
              </c:ext>
            </c:extLst>
          </c:dPt>
          <c:dPt>
            <c:idx val="4"/>
            <c:bubble3D val="0"/>
            <c:spPr>
              <a:solidFill>
                <a:srgbClr val="CCCC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91-4391-B8F3-28E667A98C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Sheet1!$A$1:$A$5</c:f>
              <c:strCache>
                <c:ptCount val="5"/>
                <c:pt idx="0">
                  <c:v>Foliar</c:v>
                </c:pt>
                <c:pt idx="1">
                  <c:v>Cut</c:v>
                </c:pt>
                <c:pt idx="2">
                  <c:v>Mow</c:v>
                </c:pt>
                <c:pt idx="3">
                  <c:v>CST </c:v>
                </c:pt>
                <c:pt idx="4">
                  <c:v>OPEN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38</c:v>
                </c:pt>
                <c:pt idx="1">
                  <c:v>26</c:v>
                </c:pt>
                <c:pt idx="2">
                  <c:v>9</c:v>
                </c:pt>
                <c:pt idx="3">
                  <c:v>1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91-4391-B8F3-28E667A98C7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989600356559199"/>
          <c:y val="6.5820297462817146E-2"/>
          <c:w val="0.13271405932748973"/>
          <c:h val="0.8380351706036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2020 Gallons Per Acre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439266558579144"/>
          <c:y val="0.18132945117870877"/>
          <c:w val="0.5687232607544469"/>
          <c:h val="0.71260992643374454"/>
        </c:manualLayout>
      </c:layout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-7.4375065709287286E-2"/>
                  <c:y val="-0.1027174363986478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138-450E-89D0-4C37B033F934}"/>
                </c:ext>
              </c:extLst>
            </c:dLbl>
            <c:numFmt formatCode="#,##0.0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Totals!$A$17:$A$20</c:f>
              <c:strCache>
                <c:ptCount val="4"/>
                <c:pt idx="0">
                  <c:v>Rodeo</c:v>
                </c:pt>
                <c:pt idx="1">
                  <c:v>Polaris</c:v>
                </c:pt>
                <c:pt idx="2">
                  <c:v>Escort XP</c:v>
                </c:pt>
                <c:pt idx="3">
                  <c:v>Garlon 4</c:v>
                </c:pt>
              </c:strCache>
            </c:strRef>
          </c:cat>
          <c:val>
            <c:numRef>
              <c:f>Totals!$B$17:$B$20</c:f>
              <c:numCache>
                <c:formatCode>0.00</c:formatCode>
                <c:ptCount val="4"/>
                <c:pt idx="0">
                  <c:v>0.28988287847752253</c:v>
                </c:pt>
                <c:pt idx="1">
                  <c:v>4.4007878234546292E-2</c:v>
                </c:pt>
                <c:pt idx="2">
                  <c:v>1.7735494274151665E-3</c:v>
                </c:pt>
                <c:pt idx="3">
                  <c:v>6.1740637830775887E-2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38-450E-89D0-4C37B033F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0280204743604699"/>
          <c:y val="0.19324852247866439"/>
          <c:w val="0.13415783025618808"/>
          <c:h val="0.504303409209190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</a:t>
            </a:r>
            <a:r>
              <a:rPr lang="en-US" baseline="0"/>
              <a:t> Mixed </a:t>
            </a:r>
            <a:r>
              <a:rPr lang="en-US"/>
              <a:t>Gallons Per Acre By Line</a:t>
            </a:r>
          </a:p>
        </c:rich>
      </c:tx>
      <c:layout>
        <c:manualLayout>
          <c:xMode val="edge"/>
          <c:yMode val="edge"/>
          <c:x val="0.19977521974891507"/>
          <c:y val="3.198858687520874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22175162422685"/>
          <c:y val="7.7859573163686163E-2"/>
          <c:w val="0.80086466898394815"/>
          <c:h val="0.64486536865697153"/>
        </c:manualLayout>
      </c:layout>
      <c:barChart>
        <c:barDir val="col"/>
        <c:grouping val="clustered"/>
        <c:varyColors val="1"/>
        <c:ser>
          <c:idx val="0"/>
          <c:order val="0"/>
          <c:tx>
            <c:v>Gallons/Acre</c:v>
          </c:tx>
          <c:spPr>
            <a:solidFill>
              <a:srgbClr val="0070C0"/>
            </a:solidFill>
          </c:spPr>
          <c:invertIfNegative val="0"/>
          <c:cat>
            <c:strRef>
              <c:f>Totals!$A$37:$A$47</c:f>
              <c:strCache>
                <c:ptCount val="11"/>
                <c:pt idx="0">
                  <c:v>350</c:v>
                </c:pt>
                <c:pt idx="1">
                  <c:v>370</c:v>
                </c:pt>
                <c:pt idx="2">
                  <c:v>K32</c:v>
                </c:pt>
                <c:pt idx="3">
                  <c:v>K34</c:v>
                </c:pt>
                <c:pt idx="4">
                  <c:v>K7</c:v>
                </c:pt>
                <c:pt idx="5">
                  <c:v>K35</c:v>
                </c:pt>
                <c:pt idx="6">
                  <c:v>K37</c:v>
                </c:pt>
                <c:pt idx="7">
                  <c:v>K33</c:v>
                </c:pt>
                <c:pt idx="8">
                  <c:v>K43</c:v>
                </c:pt>
                <c:pt idx="9">
                  <c:v>K64</c:v>
                </c:pt>
                <c:pt idx="10">
                  <c:v>K65</c:v>
                </c:pt>
              </c:strCache>
            </c:strRef>
          </c:cat>
          <c:val>
            <c:numRef>
              <c:f>Totals!$B$37:$B$47</c:f>
              <c:numCache>
                <c:formatCode>0.00</c:formatCode>
                <c:ptCount val="11"/>
                <c:pt idx="0">
                  <c:v>1.9337602418725612</c:v>
                </c:pt>
                <c:pt idx="1">
                  <c:v>2.4961077333740191</c:v>
                </c:pt>
                <c:pt idx="2">
                  <c:v>2.0759651884084809</c:v>
                </c:pt>
                <c:pt idx="3">
                  <c:v>2.3886177485007143</c:v>
                </c:pt>
                <c:pt idx="4">
                  <c:v>1.3580545260497674</c:v>
                </c:pt>
                <c:pt idx="5">
                  <c:v>3.4981789852165557</c:v>
                </c:pt>
                <c:pt idx="6">
                  <c:v>5.7152956494170057</c:v>
                </c:pt>
                <c:pt idx="7">
                  <c:v>6.2970168612191957</c:v>
                </c:pt>
                <c:pt idx="8">
                  <c:v>2.4727919217687595</c:v>
                </c:pt>
                <c:pt idx="9">
                  <c:v>3.308965977758175</c:v>
                </c:pt>
                <c:pt idx="10">
                  <c:v>7.3090206661978261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D-481B-A3B5-9ED08051E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476224"/>
        <c:axId val="253269120"/>
      </c:barChart>
      <c:catAx>
        <c:axId val="253476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3269120"/>
        <c:crosses val="autoZero"/>
        <c:auto val="1"/>
        <c:lblAlgn val="ctr"/>
        <c:lblOffset val="100"/>
        <c:noMultiLvlLbl val="0"/>
      </c:catAx>
      <c:valAx>
        <c:axId val="25326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Gallons mixed /Acre</a:t>
                </a:r>
              </a:p>
            </c:rich>
          </c:tx>
          <c:layout>
            <c:manualLayout>
              <c:xMode val="edge"/>
              <c:yMode val="edge"/>
              <c:x val="5.7277576373334568E-2"/>
              <c:y val="0.348726795514197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34762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Gallons</a:t>
            </a:r>
            <a:r>
              <a:rPr lang="en-US" baseline="0"/>
              <a:t>/Acre/Year of Rodeo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1"/>
          <c:order val="0"/>
          <c:tx>
            <c:v>Gallons/acre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Totals!$A$56:$A$62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Totals!$B$56:$B$62</c:f>
              <c:numCache>
                <c:formatCode>General</c:formatCode>
                <c:ptCount val="7"/>
                <c:pt idx="0">
                  <c:v>0.15</c:v>
                </c:pt>
                <c:pt idx="1">
                  <c:v>0.31</c:v>
                </c:pt>
                <c:pt idx="2">
                  <c:v>0.4</c:v>
                </c:pt>
                <c:pt idx="3">
                  <c:v>0.35</c:v>
                </c:pt>
                <c:pt idx="4">
                  <c:v>0.42</c:v>
                </c:pt>
                <c:pt idx="5">
                  <c:v>0.2</c:v>
                </c:pt>
                <c:pt idx="6" formatCode="0.00">
                  <c:v>0.28988287847752253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9E-40ED-A437-5ACDFE9B5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7139240"/>
        <c:axId val="837139568"/>
      </c:lineChart>
      <c:catAx>
        <c:axId val="83713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139568"/>
        <c:crosses val="autoZero"/>
        <c:auto val="1"/>
        <c:lblAlgn val="ctr"/>
        <c:lblOffset val="100"/>
        <c:noMultiLvlLbl val="0"/>
      </c:catAx>
      <c:valAx>
        <c:axId val="83713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Gallons/Acre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139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F6393C1C-D818-4F0A-82AB-DB3A6209786F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4E3C685-C107-4754-B079-28A064219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8310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fld id="{F28976BC-EDE1-4BA8-B92D-040AF6096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6129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4876800"/>
            <a:ext cx="3429000" cy="14478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57800" y="1295400"/>
            <a:ext cx="3657600" cy="32766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376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37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0813"/>
            <a:ext cx="8153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3768"/>
                </a:solidFill>
              </a:defRPr>
            </a:lvl1pPr>
            <a:lvl2pPr>
              <a:defRPr>
                <a:solidFill>
                  <a:srgbClr val="003768"/>
                </a:solidFill>
              </a:defRPr>
            </a:lvl2pPr>
            <a:lvl3pPr>
              <a:defRPr>
                <a:solidFill>
                  <a:srgbClr val="003768"/>
                </a:solidFill>
              </a:defRPr>
            </a:lvl3pPr>
            <a:lvl4pPr>
              <a:defRPr>
                <a:solidFill>
                  <a:srgbClr val="003768"/>
                </a:solidFill>
              </a:defRPr>
            </a:lvl4pPr>
            <a:lvl5pPr>
              <a:defRPr>
                <a:solidFill>
                  <a:srgbClr val="003768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150813"/>
            <a:ext cx="2038350" cy="5945187"/>
          </a:xfrm>
          <a:prstGeom prst="rect">
            <a:avLst/>
          </a:prstGeom>
        </p:spPr>
        <p:txBody>
          <a:bodyPr vert="eaVert"/>
          <a:lstStyle>
            <a:lvl1pPr>
              <a:defRPr sz="32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0813"/>
            <a:ext cx="5962650" cy="594518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3768"/>
                </a:solidFill>
              </a:defRPr>
            </a:lvl1pPr>
            <a:lvl2pPr>
              <a:defRPr>
                <a:solidFill>
                  <a:srgbClr val="003768"/>
                </a:solidFill>
              </a:defRPr>
            </a:lvl2pPr>
            <a:lvl3pPr>
              <a:defRPr>
                <a:solidFill>
                  <a:srgbClr val="003768"/>
                </a:solidFill>
              </a:defRPr>
            </a:lvl3pPr>
            <a:lvl4pPr>
              <a:defRPr>
                <a:solidFill>
                  <a:srgbClr val="003768"/>
                </a:solidFill>
              </a:defRPr>
            </a:lvl4pPr>
            <a:lvl5pPr>
              <a:defRPr>
                <a:solidFill>
                  <a:srgbClr val="003768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43401" y="1524000"/>
            <a:ext cx="4151312" cy="42449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43399" y="381001"/>
            <a:ext cx="4151313" cy="9143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4343400" y="1447800"/>
            <a:ext cx="4191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B5121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381000"/>
            <a:ext cx="35814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50813"/>
            <a:ext cx="8153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066800"/>
            <a:ext cx="7772400" cy="5029200"/>
          </a:xfrm>
          <a:prstGeom prst="rect">
            <a:avLst/>
          </a:prstGeom>
        </p:spPr>
        <p:txBody>
          <a:bodyPr/>
          <a:lstStyle>
            <a:lvl1pPr marL="338138" indent="-338138">
              <a:defRPr sz="2800">
                <a:solidFill>
                  <a:srgbClr val="003768"/>
                </a:solidFill>
              </a:defRPr>
            </a:lvl1pPr>
            <a:lvl2pPr marL="576263" indent="-238125">
              <a:defRPr sz="2400">
                <a:solidFill>
                  <a:srgbClr val="003768"/>
                </a:solidFill>
              </a:defRPr>
            </a:lvl2pPr>
            <a:lvl3pPr marL="914400" indent="-338138">
              <a:defRPr sz="2000">
                <a:solidFill>
                  <a:srgbClr val="003768"/>
                </a:solidFill>
              </a:defRPr>
            </a:lvl3pPr>
            <a:lvl4pPr marL="1139825" indent="-225425">
              <a:defRPr sz="1800">
                <a:solidFill>
                  <a:srgbClr val="003768"/>
                </a:solidFill>
              </a:defRPr>
            </a:lvl4pPr>
            <a:lvl5pPr marL="1377950" indent="-238125">
              <a:defRPr sz="1800">
                <a:solidFill>
                  <a:srgbClr val="0037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43401" y="1524000"/>
            <a:ext cx="4151312" cy="42449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43399" y="381001"/>
            <a:ext cx="4151313" cy="9143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343400" y="1447800"/>
            <a:ext cx="4191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B5121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381000"/>
            <a:ext cx="35814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343400" y="1447800"/>
            <a:ext cx="4191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B5121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50813"/>
            <a:ext cx="8153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  <a:prstGeom prst="rect">
            <a:avLst/>
          </a:prstGeom>
        </p:spPr>
        <p:txBody>
          <a:bodyPr/>
          <a:lstStyle>
            <a:lvl1pPr marL="338138" indent="-338138">
              <a:defRPr sz="2800">
                <a:solidFill>
                  <a:srgbClr val="003768"/>
                </a:solidFill>
                <a:latin typeface="+mn-lt"/>
              </a:defRPr>
            </a:lvl1pPr>
            <a:lvl2pPr>
              <a:defRPr sz="2400">
                <a:solidFill>
                  <a:srgbClr val="003768"/>
                </a:solidFill>
                <a:latin typeface="+mn-lt"/>
              </a:defRPr>
            </a:lvl2pPr>
            <a:lvl3pPr>
              <a:defRPr sz="2000">
                <a:solidFill>
                  <a:srgbClr val="003768"/>
                </a:solidFill>
                <a:latin typeface="+mn-lt"/>
              </a:defRPr>
            </a:lvl3pPr>
            <a:lvl4pPr>
              <a:defRPr sz="1800">
                <a:solidFill>
                  <a:srgbClr val="003768"/>
                </a:solidFill>
                <a:latin typeface="+mn-lt"/>
              </a:defRPr>
            </a:lvl4pPr>
            <a:lvl5pPr>
              <a:defRPr sz="1800">
                <a:solidFill>
                  <a:srgbClr val="003768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768"/>
                </a:solidFill>
              </a:defRPr>
            </a:lvl1pPr>
            <a:lvl2pPr>
              <a:defRPr sz="2400">
                <a:solidFill>
                  <a:srgbClr val="003768"/>
                </a:solidFill>
              </a:defRPr>
            </a:lvl2pPr>
            <a:lvl3pPr>
              <a:defRPr sz="2000">
                <a:solidFill>
                  <a:srgbClr val="003768"/>
                </a:solidFill>
              </a:defRPr>
            </a:lvl3pPr>
            <a:lvl4pPr>
              <a:defRPr sz="1800">
                <a:solidFill>
                  <a:srgbClr val="003768"/>
                </a:solidFill>
              </a:defRPr>
            </a:lvl4pPr>
            <a:lvl5pPr>
              <a:defRPr sz="1800">
                <a:solidFill>
                  <a:srgbClr val="0037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19201"/>
            <a:ext cx="4040188" cy="838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228600" indent="-228600">
              <a:defRPr sz="2400">
                <a:solidFill>
                  <a:srgbClr val="003768"/>
                </a:solidFill>
              </a:defRPr>
            </a:lvl1pPr>
            <a:lvl2pPr marL="457200" indent="-228600">
              <a:defRPr sz="2000">
                <a:solidFill>
                  <a:srgbClr val="003768"/>
                </a:solidFill>
              </a:defRPr>
            </a:lvl2pPr>
            <a:lvl3pPr marL="685800" indent="-228600">
              <a:defRPr sz="1800">
                <a:solidFill>
                  <a:srgbClr val="003768"/>
                </a:solidFill>
              </a:defRPr>
            </a:lvl3pPr>
            <a:lvl4pPr marL="914400" indent="-228600">
              <a:defRPr sz="1600">
                <a:solidFill>
                  <a:srgbClr val="003768"/>
                </a:solidFill>
              </a:defRPr>
            </a:lvl4pPr>
            <a:lvl5pPr marL="1143000" indent="-228600">
              <a:defRPr sz="1600">
                <a:solidFill>
                  <a:srgbClr val="0037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9201"/>
            <a:ext cx="4041775" cy="838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228600" indent="-228600">
              <a:defRPr sz="2400">
                <a:solidFill>
                  <a:srgbClr val="003768"/>
                </a:solidFill>
              </a:defRPr>
            </a:lvl1pPr>
            <a:lvl2pPr marL="457200" indent="-228600">
              <a:defRPr sz="2000">
                <a:solidFill>
                  <a:srgbClr val="003768"/>
                </a:solidFill>
              </a:defRPr>
            </a:lvl2pPr>
            <a:lvl3pPr marL="685800" indent="-228600">
              <a:defRPr sz="1800">
                <a:solidFill>
                  <a:srgbClr val="003768"/>
                </a:solidFill>
              </a:defRPr>
            </a:lvl3pPr>
            <a:lvl4pPr marL="914400" indent="-228600">
              <a:defRPr sz="1600">
                <a:solidFill>
                  <a:srgbClr val="003768"/>
                </a:solidFill>
              </a:defRPr>
            </a:lvl4pPr>
            <a:lvl5pPr marL="1143000" indent="-228600">
              <a:defRPr sz="1600">
                <a:solidFill>
                  <a:srgbClr val="0037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50813"/>
            <a:ext cx="8153400" cy="6858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rgbClr val="0037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228600" indent="-228600">
              <a:defRPr sz="3200">
                <a:solidFill>
                  <a:srgbClr val="003768"/>
                </a:solidFill>
              </a:defRPr>
            </a:lvl1pPr>
            <a:lvl2pPr marL="512763" indent="-284163">
              <a:defRPr sz="2800">
                <a:solidFill>
                  <a:srgbClr val="003768"/>
                </a:solidFill>
              </a:defRPr>
            </a:lvl2pPr>
            <a:lvl3pPr marL="741363" indent="-228600">
              <a:defRPr sz="2400">
                <a:solidFill>
                  <a:srgbClr val="003768"/>
                </a:solidFill>
              </a:defRPr>
            </a:lvl3pPr>
            <a:lvl4pPr marL="969963" indent="-228600">
              <a:defRPr sz="2000">
                <a:solidFill>
                  <a:srgbClr val="003768"/>
                </a:solidFill>
              </a:defRPr>
            </a:lvl4pPr>
            <a:lvl5pPr marL="1198563" indent="-228600">
              <a:defRPr sz="2000">
                <a:solidFill>
                  <a:srgbClr val="003768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376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5" y="658588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4F2BBEE-D15C-4F2C-B62B-52F0782FA823}" type="slidenum">
              <a:rPr lang="en-US" sz="1100" smtClean="0">
                <a:solidFill>
                  <a:srgbClr val="003768"/>
                </a:solidFill>
              </a:rPr>
              <a:pPr algn="ctr"/>
              <a:t>‹#›</a:t>
            </a:fld>
            <a:endParaRPr lang="en-US" dirty="0">
              <a:solidFill>
                <a:srgbClr val="00376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915"/>
            <a:ext cx="9144000" cy="49377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255" y="6585881"/>
            <a:ext cx="756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BC2BF8-6A14-45EA-AF7A-D612A356CCB1}" type="slidenum">
              <a:rPr lang="en-US" sz="1400" smtClean="0">
                <a:solidFill>
                  <a:srgbClr val="003768"/>
                </a:solidFill>
                <a:latin typeface="Arial Rounded MT Bold" panose="020F0704030504030204" pitchFamily="34" charset="0"/>
              </a:rPr>
              <a:pPr algn="ctr"/>
              <a:t>‹#›</a:t>
            </a:fld>
            <a:endParaRPr lang="en-US" sz="1400" dirty="0">
              <a:solidFill>
                <a:srgbClr val="003768"/>
              </a:solidFill>
              <a:latin typeface="Arial Rounded MT Bold" panose="020F07040305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75" r:id="rId13"/>
    <p:sldLayoutId id="2147483685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Georgia" pitchFamily="112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Georgia" pitchFamily="112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Georgia" pitchFamily="112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Georgia" pitchFamily="112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Georgia" pitchFamily="112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Georgia" pitchFamily="112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Georgia" pitchFamily="112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7422D"/>
          </a:solidFill>
          <a:latin typeface="Georgia" pitchFamily="112" charset="0"/>
          <a:ea typeface="ＭＳ Ｐゴシック" pitchFamily="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B4B4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B4B4B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B4B4B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B4B4B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B4B4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2020 Veg </a:t>
            </a:r>
            <a:r>
              <a:rPr lang="en-US" dirty="0" err="1" smtClean="0"/>
              <a:t>Mgt</a:t>
            </a:r>
            <a:r>
              <a:rPr lang="en-US" dirty="0" smtClean="0"/>
              <a:t> Review</a:t>
            </a:r>
          </a:p>
          <a:p>
            <a:endParaRPr lang="en-US" dirty="0"/>
          </a:p>
          <a:p>
            <a:r>
              <a:rPr lang="en-US" dirty="0" smtClean="0"/>
              <a:t>Scott Carlson</a:t>
            </a:r>
          </a:p>
          <a:p>
            <a:r>
              <a:rPr lang="en-US" dirty="0" smtClean="0"/>
              <a:t>Utility Arborist/Forester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2021 VPAC Meeting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VELCO Proposed Vegetation Management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2021 Veg. Mgt.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Ultra Low Volume Foliar treatments with Rodeo @ 7%, Polaris @ 1% and Escort XP @ .03125% in a </a:t>
            </a:r>
            <a:r>
              <a:rPr lang="en-US" dirty="0" err="1" smtClean="0"/>
              <a:t>Thinvert</a:t>
            </a:r>
            <a:r>
              <a:rPr lang="en-US" dirty="0" smtClean="0"/>
              <a:t> carrier is proposed on approximately 1200 acres. (1267 ac. On permit application).</a:t>
            </a:r>
          </a:p>
          <a:p>
            <a:r>
              <a:rPr lang="en-US" dirty="0" smtClean="0"/>
              <a:t>CST applications using </a:t>
            </a:r>
            <a:r>
              <a:rPr lang="en-US" dirty="0" err="1" smtClean="0"/>
              <a:t>Garlon</a:t>
            </a:r>
            <a:r>
              <a:rPr lang="en-US" dirty="0" smtClean="0"/>
              <a:t> 4 Ultra are proposed on approximately 8 acres.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 Butterfly CCAA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April of 2020 VELCO submitted an application to the University of Illinois, Chicago to enter into a conservation agreement with assurances in an effort to help protect the Monarch Butterfly.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agreement allows for assurances of maintenance prescriptions of habitat managers (VELCO) to remain unchanged in the case that this species is listed as protected by the federal government.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57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CCAA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VELCO’s target of minimum acreage to enroll was 2,171 acres.</a:t>
            </a:r>
            <a:endParaRPr lang="en-US" dirty="0"/>
          </a:p>
          <a:p>
            <a:r>
              <a:rPr lang="en-US" dirty="0" smtClean="0"/>
              <a:t>VELCO enrolled 12,000 acres of managed land system wide and 9,800 of those acres are managed as Monarch habitat with maintenance prescriptions of cut, mow and selective herbicide application. </a:t>
            </a:r>
          </a:p>
          <a:p>
            <a:r>
              <a:rPr lang="en-US" dirty="0" smtClean="0"/>
              <a:t>75% of the VELCO system is “idle land” Monarch habitat as we are maintaining only 25% of the system annually.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49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VELCO Cycle Map </a:t>
            </a:r>
            <a:r>
              <a:rPr lang="en-US" dirty="0" smtClean="0">
                <a:solidFill>
                  <a:srgbClr val="0070C0"/>
                </a:solidFill>
              </a:rPr>
              <a:t>2020 work in Blue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85800"/>
            <a:ext cx="4267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0813"/>
            <a:ext cx="9144000" cy="685800"/>
          </a:xfrm>
        </p:spPr>
        <p:txBody>
          <a:bodyPr/>
          <a:lstStyle/>
          <a:p>
            <a:pPr algn="ctr"/>
            <a:r>
              <a:rPr lang="en-US" sz="2900" dirty="0" smtClean="0">
                <a:cs typeface="Calibri" pitchFamily="34" charset="0"/>
              </a:rPr>
              <a:t>Vegetation Management Planned vs. Actual</a:t>
            </a:r>
            <a:endParaRPr lang="en-US" sz="2900" dirty="0">
              <a:cs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500" y="1035435"/>
            <a:ext cx="2412100" cy="18090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24600" y="685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endParaRPr lang="en-US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500" y="3668352"/>
            <a:ext cx="2412100" cy="180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93820"/>
              </p:ext>
            </p:extLst>
          </p:nvPr>
        </p:nvGraphicFramePr>
        <p:xfrm>
          <a:off x="228600" y="1600200"/>
          <a:ext cx="6095999" cy="3809998"/>
        </p:xfrm>
        <a:graphic>
          <a:graphicData uri="http://schemas.openxmlformats.org/drawingml/2006/table">
            <a:tbl>
              <a:tblPr/>
              <a:tblGrid>
                <a:gridCol w="1557700">
                  <a:extLst>
                    <a:ext uri="{9D8B030D-6E8A-4147-A177-3AD203B41FA5}">
                      <a16:colId xmlns:a16="http://schemas.microsoft.com/office/drawing/2014/main" val="3786233332"/>
                    </a:ext>
                  </a:extLst>
                </a:gridCol>
                <a:gridCol w="913652">
                  <a:extLst>
                    <a:ext uri="{9D8B030D-6E8A-4147-A177-3AD203B41FA5}">
                      <a16:colId xmlns:a16="http://schemas.microsoft.com/office/drawing/2014/main" val="1278221280"/>
                    </a:ext>
                  </a:extLst>
                </a:gridCol>
                <a:gridCol w="1348009">
                  <a:extLst>
                    <a:ext uri="{9D8B030D-6E8A-4147-A177-3AD203B41FA5}">
                      <a16:colId xmlns:a16="http://schemas.microsoft.com/office/drawing/2014/main" val="734743875"/>
                    </a:ext>
                  </a:extLst>
                </a:gridCol>
                <a:gridCol w="928629">
                  <a:extLst>
                    <a:ext uri="{9D8B030D-6E8A-4147-A177-3AD203B41FA5}">
                      <a16:colId xmlns:a16="http://schemas.microsoft.com/office/drawing/2014/main" val="1762094400"/>
                    </a:ext>
                  </a:extLst>
                </a:gridCol>
                <a:gridCol w="1348009">
                  <a:extLst>
                    <a:ext uri="{9D8B030D-6E8A-4147-A177-3AD203B41FA5}">
                      <a16:colId xmlns:a16="http://schemas.microsoft.com/office/drawing/2014/main" val="2344656050"/>
                    </a:ext>
                  </a:extLst>
                </a:gridCol>
              </a:tblGrid>
              <a:tr h="35285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Vegetation Management Actuals vs. Planned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29408"/>
                  </a:ext>
                </a:extLst>
              </a:tr>
              <a:tr h="634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Planned Units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Actual Units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%Change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886428"/>
                  </a:ext>
                </a:extLst>
              </a:tr>
              <a:tr h="352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Flat Cut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729.82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779.74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49.92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7%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002575"/>
                  </a:ext>
                </a:extLst>
              </a:tr>
              <a:tr h="352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Widen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1.01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1.21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.2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20%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844004"/>
                  </a:ext>
                </a:extLst>
              </a:tr>
              <a:tr h="352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Foliar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1188.92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1119.22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-69.7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-6%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511608"/>
                  </a:ext>
                </a:extLst>
              </a:tr>
              <a:tr h="352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Mow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259.17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271.72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12.55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5%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34022"/>
                  </a:ext>
                </a:extLst>
              </a:tr>
              <a:tr h="352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CST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35.79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33.53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2.26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-6%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092089"/>
                  </a:ext>
                </a:extLst>
              </a:tr>
              <a:tr h="352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2,974.12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2967.25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-6.87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-&lt;1%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411237"/>
                  </a:ext>
                </a:extLst>
              </a:tr>
              <a:tr h="352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Danger Trees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3,055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3,199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144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5%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237579"/>
                  </a:ext>
                </a:extLst>
              </a:tr>
              <a:tr h="3528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Special trees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218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221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1.3%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698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4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53412"/>
              </p:ext>
            </p:extLst>
          </p:nvPr>
        </p:nvGraphicFramePr>
        <p:xfrm>
          <a:off x="685800" y="609600"/>
          <a:ext cx="8077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718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Herbicide Usage By Chemical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457200" y="762000"/>
          <a:ext cx="8077200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01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77"/>
            <a:ext cx="8153400" cy="685800"/>
          </a:xfrm>
        </p:spPr>
        <p:txBody>
          <a:bodyPr/>
          <a:lstStyle/>
          <a:p>
            <a:r>
              <a:rPr lang="en-US" dirty="0" smtClean="0"/>
              <a:t>Herbicide Usage by 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20065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average gallons per acre is mostly driven by stem densities. Over time as stem densities are reduced herbicide use should decrease.</a:t>
            </a:r>
            <a:endParaRPr lang="en-US" sz="20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/>
          </p:nvPr>
        </p:nvGraphicFramePr>
        <p:xfrm>
          <a:off x="762000" y="762000"/>
          <a:ext cx="80010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01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Rodeo Usage by Year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116768"/>
              </p:ext>
            </p:extLst>
          </p:nvPr>
        </p:nvGraphicFramePr>
        <p:xfrm>
          <a:off x="457200" y="10668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64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VELCO Cycle Map </a:t>
            </a:r>
            <a:r>
              <a:rPr lang="en-US" dirty="0" smtClean="0">
                <a:solidFill>
                  <a:srgbClr val="FF0000"/>
                </a:solidFill>
              </a:rPr>
              <a:t>2021 Work in Red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85800"/>
            <a:ext cx="4267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2021 Scheduled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Bennington area lines to NY and MA Borders (115kV).</a:t>
            </a:r>
          </a:p>
          <a:p>
            <a:r>
              <a:rPr lang="en-US" dirty="0" smtClean="0"/>
              <a:t>Upper Valley from Wilder Dam to Barre Substation (115kV).</a:t>
            </a:r>
          </a:p>
          <a:p>
            <a:r>
              <a:rPr lang="en-US" dirty="0" smtClean="0"/>
              <a:t>Granite Sub in Williamstown to </a:t>
            </a:r>
            <a:r>
              <a:rPr lang="en-US" dirty="0" err="1" smtClean="0"/>
              <a:t>Comerford</a:t>
            </a:r>
            <a:r>
              <a:rPr lang="en-US" dirty="0" smtClean="0"/>
              <a:t> Dam in Monroe, NH (230kV).</a:t>
            </a:r>
          </a:p>
          <a:p>
            <a:r>
              <a:rPr lang="en-US" dirty="0" smtClean="0"/>
              <a:t>Moore Dam in Littleton, NH to Canadian Border in Derby Line (115kV).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TOTAL: 1267 acres proposed for Herbicide Treatment in 2021.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LCO 2015 PowerPoint Template">
  <a:themeElements>
    <a:clrScheme name="VELC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5121B"/>
      </a:accent1>
      <a:accent2>
        <a:srgbClr val="5091CD"/>
      </a:accent2>
      <a:accent3>
        <a:srgbClr val="FFFFFF"/>
      </a:accent3>
      <a:accent4>
        <a:srgbClr val="000000"/>
      </a:accent4>
      <a:accent5>
        <a:srgbClr val="004990"/>
      </a:accent5>
      <a:accent6>
        <a:srgbClr val="5E9732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VELCO_confidential_2_sampleB_re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LCO_confidential_2_sampleB_re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LCO_confidential_2_sampleB_re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LCO_confidential_2_sampleB_re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LCO_confidential_2_sampleB_re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LCO_confidential_2_sampleB_re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LCO_confidential_2_sampleB_re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LCO_confidential_2_sampleB_re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LCO_confidential_2_sampleB_re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LCO_confidential_2_sampleB_re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LCO_confidential_2_sampleB_re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LCO_confidential_2_sampleB_re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dlc_DocId xmlns="78b1d7c0-b92f-4885-9ed7-40cd70855ce0">3H66W6JJ4AR6-192570207-138</_dlc_DocId>
    <_dlc_DocIdUrl xmlns="78b1d7c0-b92f-4885-9ed7-40cd70855ce0">
      <Url>https://outside.vermont.gov/agency/agriculture/vpac/_layouts/15/DocIdRedir.aspx?ID=3H66W6JJ4AR6-192570207-138</Url>
      <Description>3H66W6JJ4AR6-192570207-138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CB0BA33199C439B25552B5428B1EE" ma:contentTypeVersion="4" ma:contentTypeDescription="Create a new document." ma:contentTypeScope="" ma:versionID="1dad366f71778c2834f3d1fcb9e9937e">
  <xsd:schema xmlns:xsd="http://www.w3.org/2001/XMLSchema" xmlns:xs="http://www.w3.org/2001/XMLSchema" xmlns:p="http://schemas.microsoft.com/office/2006/metadata/properties" xmlns:ns2="b261d912-a6f9-4421-a268-fa5828eb2b22" xmlns:ns3="78b1d7c0-b92f-4885-9ed7-40cd70855ce0" targetNamespace="http://schemas.microsoft.com/office/2006/metadata/properties" ma:root="true" ma:fieldsID="a2957e92b4bdae1d87185df2de1362d8" ns2:_="" ns3:_="">
    <xsd:import namespace="b261d912-a6f9-4421-a268-fa5828eb2b22"/>
    <xsd:import namespace="78b1d7c0-b92f-4885-9ed7-40cd70855c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1d912-a6f9-4421-a268-fa5828eb2b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1d7c0-b92f-4885-9ed7-40cd70855ce0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74B901A-38F6-42F3-96C5-C6CDD8C1DE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873AB4-FAB3-4C25-A71F-ED30D9E2EC96}">
  <ds:schemaRefs>
    <ds:schemaRef ds:uri="http://purl.org/dc/elements/1.1/"/>
    <ds:schemaRef ds:uri="http://schemas.microsoft.com/office/2006/metadata/properties"/>
    <ds:schemaRef ds:uri="http://purl.org/dc/terms/"/>
    <ds:schemaRef ds:uri="39aa24f3-7c46-47a0-88f3-c1d66595769d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E77E93-4068-44E7-900C-C51F36339DE0}"/>
</file>

<file path=customXml/itemProps4.xml><?xml version="1.0" encoding="utf-8"?>
<ds:datastoreItem xmlns:ds="http://schemas.openxmlformats.org/officeDocument/2006/customXml" ds:itemID="{B20ED3CA-1CC5-4BA9-B096-A28EAF6C3E2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432</Words>
  <Application>Microsoft Office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Arial Rounded MT Bold</vt:lpstr>
      <vt:lpstr>Calibri</vt:lpstr>
      <vt:lpstr>Georgia</vt:lpstr>
      <vt:lpstr>VELCO 2015 PowerPoint Template</vt:lpstr>
      <vt:lpstr>2021 VPAC Meeting  VELCO Proposed Vegetation Management </vt:lpstr>
      <vt:lpstr>VELCO Cycle Map 2020 work in Blue</vt:lpstr>
      <vt:lpstr>Vegetation Management Planned vs. Actual</vt:lpstr>
      <vt:lpstr>PowerPoint Presentation</vt:lpstr>
      <vt:lpstr>Herbicide Usage By Chemical</vt:lpstr>
      <vt:lpstr>Herbicide Usage by Line</vt:lpstr>
      <vt:lpstr>Rodeo Usage by Year</vt:lpstr>
      <vt:lpstr>VELCO Cycle Map 2021 Work in Red</vt:lpstr>
      <vt:lpstr>2021 Scheduled Maintenance</vt:lpstr>
      <vt:lpstr>2021 Veg. Mgt.</vt:lpstr>
      <vt:lpstr>Monarch Butterfly CCAA</vt:lpstr>
      <vt:lpstr>CCAA Cont.</vt:lpstr>
    </vt:vector>
  </TitlesOfParts>
  <Company>Vermont Electric Power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VELCO 2015 PowerPoint Template</dc:title>
  <dc:creator>Deena Frankel</dc:creator>
  <cp:lastModifiedBy>Scott Carlson</cp:lastModifiedBy>
  <cp:revision>26</cp:revision>
  <cp:lastPrinted>2015-10-14T21:12:07Z</cp:lastPrinted>
  <dcterms:created xsi:type="dcterms:W3CDTF">2015-02-17T16:26:51Z</dcterms:created>
  <dcterms:modified xsi:type="dcterms:W3CDTF">2021-04-22T20:49:23Z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0x010100E26CB0BA33199C439B25552B5428B1EE</vt:lpwstr>
  </property>
  <property fmtid="{D5CDD505-2E9C-101B-9397-08002B2CF9AE}" pid="3" name="_dlc_DocIdItemGuid">
    <vt:lpwstr>fbec8f35-34a2-4d43-bbe0-0f7ea72b6648</vt:lpwstr>
  </property>
</Properties>
</file>